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18" r:id="rId1"/>
  </p:sldMasterIdLst>
  <p:notesMasterIdLst>
    <p:notesMasterId r:id="rId24"/>
  </p:notesMasterIdLst>
  <p:sldIdLst>
    <p:sldId id="256" r:id="rId2"/>
    <p:sldId id="257" r:id="rId3"/>
    <p:sldId id="260" r:id="rId4"/>
    <p:sldId id="263" r:id="rId5"/>
    <p:sldId id="264" r:id="rId6"/>
    <p:sldId id="266" r:id="rId7"/>
    <p:sldId id="269" r:id="rId8"/>
    <p:sldId id="276" r:id="rId9"/>
    <p:sldId id="265" r:id="rId10"/>
    <p:sldId id="271" r:id="rId11"/>
    <p:sldId id="277" r:id="rId12"/>
    <p:sldId id="274" r:id="rId13"/>
    <p:sldId id="275" r:id="rId14"/>
    <p:sldId id="272" r:id="rId15"/>
    <p:sldId id="273" r:id="rId16"/>
    <p:sldId id="261" r:id="rId17"/>
    <p:sldId id="262" r:id="rId18"/>
    <p:sldId id="258" r:id="rId19"/>
    <p:sldId id="259" r:id="rId20"/>
    <p:sldId id="268" r:id="rId21"/>
    <p:sldId id="267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3195"/>
  </p:normalViewPr>
  <p:slideViewPr>
    <p:cSldViewPr snapToGrid="0" snapToObjects="1">
      <p:cViewPr>
        <p:scale>
          <a:sx n="100" d="100"/>
          <a:sy n="100" d="100"/>
        </p:scale>
        <p:origin x="10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E06A6-4FF1-FA4C-B26C-0C75CFB58478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F4BFD-A7C5-6E4D-9070-D04A801EA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9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4BFD-A7C5-6E4D-9070-D04A801EAF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5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Electrocardiogram (ECG or EKG)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 the rhythm, speed, and evenness of your heartbeat.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Echocardiogram (ECG)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 an image of your heart using ultrasound.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 X-ray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 an image of your heart and chest area using radiation.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Exercise stress 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checks your heart rate during activity.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Coronary angiogram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 your arteries for flow and blockage. This test uses injected dye to take X-rays and monitor blood flow.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Cardiac catheterization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checks your arteries for flow and blockage. A catheter (thin tube) goes into your arteries from your groin, arm, or neck.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Cardiac computed tomography (CT) scan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produces an image of your heart and arteries. This test uses radiation and contrast dye.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F4BFD-A7C5-6E4D-9070-D04A801EAF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9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19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53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99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1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37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6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2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4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0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2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66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4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rohealthinsight.com/diseases-and-conditions/cardiovascular-diseases/high-blood-pressure/new-high-blood-pressure-definition-amidst-paradigm-shif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public-domain-image.com/free-images/science/medical-science/doctor-blood-pressure-exa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nestesiar.org/2013/sqtl-sindrome-qt-largo-y-anestesia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038-5B6B-CF4E-928A-AACE8D29D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486" y="1197429"/>
            <a:ext cx="10158640" cy="2818188"/>
          </a:xfrm>
        </p:spPr>
        <p:txBody>
          <a:bodyPr>
            <a:noAutofit/>
          </a:bodyPr>
          <a:lstStyle/>
          <a:p>
            <a:r>
              <a:rPr lang="en-US" sz="6000" b="1" dirty="0"/>
              <a:t>Applying Machine Learning to cardiology:</a:t>
            </a:r>
            <a:br>
              <a:rPr lang="en-US" sz="5400" b="1" dirty="0"/>
            </a:br>
            <a:r>
              <a:rPr lang="en-US" sz="1600" b="1" dirty="0"/>
              <a:t> </a:t>
            </a:r>
            <a:br>
              <a:rPr lang="en-US" sz="5400" dirty="0"/>
            </a:br>
            <a:r>
              <a:rPr lang="en-US" sz="4000" dirty="0"/>
              <a:t>Predicting coronary Heart disease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43C03-11BE-B84A-8F7C-274C5D96B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400" y="4587723"/>
            <a:ext cx="7197726" cy="1405467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2800" dirty="0"/>
              <a:t>D. Alex Lou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7316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42C20-3094-C94A-8914-5B607140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9C2FC-D4A4-A143-A02A-4C605D58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B4639C-7D1A-9A4A-AD13-44A117BA1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25 years old</a:t>
            </a:r>
          </a:p>
          <a:p>
            <a:r>
              <a:rPr lang="en-US" sz="2400" dirty="0"/>
              <a:t>Non-smoker</a:t>
            </a:r>
          </a:p>
          <a:p>
            <a:r>
              <a:rPr lang="en-US" sz="2400" dirty="0"/>
              <a:t>132/87 BP</a:t>
            </a:r>
          </a:p>
          <a:p>
            <a:r>
              <a:rPr lang="en-US" sz="2400" dirty="0"/>
              <a:t>21.9 BMI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65A80-54A6-B341-9C6A-16B9C53E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Unhealthy me in the future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0724F2-82EC-4D45-A315-B76C9CBB24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BF201-DADF-D642-B9AD-3E9EBF5A1688}"/>
              </a:ext>
            </a:extLst>
          </p:cNvPr>
          <p:cNvSpPr txBox="1"/>
          <p:nvPr/>
        </p:nvSpPr>
        <p:spPr>
          <a:xfrm>
            <a:off x="2528097" y="5229873"/>
            <a:ext cx="515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Likelihood of developing 10 year CHD?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33847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42C20-3094-C94A-8914-5B607140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9C2FC-D4A4-A143-A02A-4C605D58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B4639C-7D1A-9A4A-AD13-44A117BA17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25 years old</a:t>
            </a:r>
          </a:p>
          <a:p>
            <a:r>
              <a:rPr lang="en-US" sz="2400" dirty="0"/>
              <a:t>Non-smoker</a:t>
            </a:r>
          </a:p>
          <a:p>
            <a:r>
              <a:rPr lang="en-US" sz="2400" dirty="0"/>
              <a:t>132/87 BP</a:t>
            </a:r>
          </a:p>
          <a:p>
            <a:r>
              <a:rPr lang="en-US" sz="2400" dirty="0"/>
              <a:t>21.9 BMI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65A80-54A6-B341-9C6A-16B9C53E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Unhealthy me in the future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0724F2-82EC-4D45-A315-B76C9CBB24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BF201-DADF-D642-B9AD-3E9EBF5A1688}"/>
              </a:ext>
            </a:extLst>
          </p:cNvPr>
          <p:cNvSpPr txBox="1"/>
          <p:nvPr/>
        </p:nvSpPr>
        <p:spPr>
          <a:xfrm>
            <a:off x="2528097" y="5229873"/>
            <a:ext cx="515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Likelihood of developing 10 year CHD?</a:t>
            </a:r>
            <a:endParaRPr lang="en-US" sz="24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77217-9E34-4247-9082-CEB08DCF3619}"/>
              </a:ext>
            </a:extLst>
          </p:cNvPr>
          <p:cNvSpPr txBox="1"/>
          <p:nvPr/>
        </p:nvSpPr>
        <p:spPr>
          <a:xfrm>
            <a:off x="1215767" y="5719234"/>
            <a:ext cx="131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8%</a:t>
            </a:r>
            <a:endParaRPr lang="en-US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8574A-075A-6D46-ADC4-6E1318D59EC9}"/>
              </a:ext>
            </a:extLst>
          </p:cNvPr>
          <p:cNvSpPr/>
          <p:nvPr/>
        </p:nvSpPr>
        <p:spPr>
          <a:xfrm>
            <a:off x="1105697" y="5719234"/>
            <a:ext cx="118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42C20-3094-C94A-8914-5B607140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9C2FC-D4A4-A143-A02A-4C605D58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B4639C-7D1A-9A4A-AD13-44A117BA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044699"/>
          </a:xfrm>
        </p:spPr>
        <p:txBody>
          <a:bodyPr>
            <a:noAutofit/>
          </a:bodyPr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25 years old</a:t>
            </a:r>
          </a:p>
          <a:p>
            <a:r>
              <a:rPr lang="en-US" sz="2400" dirty="0"/>
              <a:t>Non-smoker</a:t>
            </a:r>
          </a:p>
          <a:p>
            <a:r>
              <a:rPr lang="en-US" sz="2400" dirty="0"/>
              <a:t>132/87 BP</a:t>
            </a:r>
          </a:p>
          <a:p>
            <a:r>
              <a:rPr lang="en-US" sz="2400" dirty="0"/>
              <a:t>21.9 BMI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65A80-54A6-B341-9C6A-16B9C53E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Unhealthy me in the future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0724F2-82EC-4D45-A315-B76C9CBB2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1921933"/>
          </a:xfrm>
        </p:spPr>
        <p:txBody>
          <a:bodyPr>
            <a:noAutofit/>
          </a:bodyPr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40 years old</a:t>
            </a:r>
          </a:p>
          <a:p>
            <a:r>
              <a:rPr lang="en-US" sz="2400" dirty="0"/>
              <a:t>Smoker (pack a day)</a:t>
            </a:r>
          </a:p>
          <a:p>
            <a:r>
              <a:rPr lang="en-US" sz="2400" dirty="0"/>
              <a:t>Obese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A49BD-5992-934B-90FE-4D24F695BB5D}"/>
              </a:ext>
            </a:extLst>
          </p:cNvPr>
          <p:cNvSpPr txBox="1"/>
          <p:nvPr/>
        </p:nvSpPr>
        <p:spPr>
          <a:xfrm>
            <a:off x="2528097" y="5229873"/>
            <a:ext cx="515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Likelihood of developing 10 year CHD?</a:t>
            </a:r>
            <a:endParaRPr lang="en-US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6D280-6D8C-B942-AA5E-AC7BDE35C681}"/>
              </a:ext>
            </a:extLst>
          </p:cNvPr>
          <p:cNvSpPr txBox="1"/>
          <p:nvPr/>
        </p:nvSpPr>
        <p:spPr>
          <a:xfrm>
            <a:off x="1215767" y="5719234"/>
            <a:ext cx="131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8%</a:t>
            </a:r>
            <a:endParaRPr lang="en-US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D38B28-996E-F24C-B6C5-1CBC6AE28D7A}"/>
              </a:ext>
            </a:extLst>
          </p:cNvPr>
          <p:cNvSpPr/>
          <p:nvPr/>
        </p:nvSpPr>
        <p:spPr>
          <a:xfrm>
            <a:off x="1105697" y="5719234"/>
            <a:ext cx="118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9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42C20-3094-C94A-8914-5B607140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79C2FC-D4A4-A143-A02A-4C605D581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B4639C-7D1A-9A4A-AD13-44A117BA1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044699"/>
          </a:xfrm>
        </p:spPr>
        <p:txBody>
          <a:bodyPr>
            <a:noAutofit/>
          </a:bodyPr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25 years old</a:t>
            </a:r>
          </a:p>
          <a:p>
            <a:r>
              <a:rPr lang="en-US" sz="2400" dirty="0"/>
              <a:t>Non-smoker</a:t>
            </a:r>
          </a:p>
          <a:p>
            <a:r>
              <a:rPr lang="en-US" sz="2400" dirty="0"/>
              <a:t>132/87 BP</a:t>
            </a:r>
          </a:p>
          <a:p>
            <a:r>
              <a:rPr lang="en-US" sz="2400" dirty="0"/>
              <a:t>21.9 BMI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065A80-54A6-B341-9C6A-16B9C53E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Unhealthy me in the future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40724F2-82EC-4D45-A315-B76C9CBB2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1921933"/>
          </a:xfrm>
        </p:spPr>
        <p:txBody>
          <a:bodyPr>
            <a:noAutofit/>
          </a:bodyPr>
          <a:lstStyle/>
          <a:p>
            <a:r>
              <a:rPr lang="en-US" sz="2400" dirty="0"/>
              <a:t>Male</a:t>
            </a:r>
          </a:p>
          <a:p>
            <a:r>
              <a:rPr lang="en-US" sz="2400" dirty="0"/>
              <a:t>40 years old</a:t>
            </a:r>
          </a:p>
          <a:p>
            <a:r>
              <a:rPr lang="en-US" sz="2400" dirty="0"/>
              <a:t>Smoker (pack a day)</a:t>
            </a:r>
          </a:p>
          <a:p>
            <a:r>
              <a:rPr lang="en-US" sz="2400" dirty="0"/>
              <a:t>Obese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C9C9F3-FC78-A348-B01D-DA247B473CF5}"/>
              </a:ext>
            </a:extLst>
          </p:cNvPr>
          <p:cNvSpPr txBox="1"/>
          <p:nvPr/>
        </p:nvSpPr>
        <p:spPr>
          <a:xfrm>
            <a:off x="1215767" y="5719234"/>
            <a:ext cx="1312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8%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76EC2-08BE-464F-89BE-C1E91B93F68F}"/>
              </a:ext>
            </a:extLst>
          </p:cNvPr>
          <p:cNvSpPr txBox="1"/>
          <p:nvPr/>
        </p:nvSpPr>
        <p:spPr>
          <a:xfrm>
            <a:off x="7930920" y="5695770"/>
            <a:ext cx="160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76</a:t>
            </a:r>
            <a:r>
              <a:rPr lang="en-US" sz="4800" b="1" dirty="0"/>
              <a:t>%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EF9D0-2B94-5444-A928-99E3E9DD833B}"/>
              </a:ext>
            </a:extLst>
          </p:cNvPr>
          <p:cNvSpPr txBox="1"/>
          <p:nvPr/>
        </p:nvSpPr>
        <p:spPr>
          <a:xfrm>
            <a:off x="2528097" y="5229873"/>
            <a:ext cx="5158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Likelihood of developing 10 year CHD?</a:t>
            </a:r>
            <a:endParaRPr lang="en-US" sz="2400" u="sn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E6E202-AD01-6245-AB3F-3083A265B152}"/>
              </a:ext>
            </a:extLst>
          </p:cNvPr>
          <p:cNvSpPr/>
          <p:nvPr/>
        </p:nvSpPr>
        <p:spPr>
          <a:xfrm>
            <a:off x="1105697" y="5719234"/>
            <a:ext cx="118030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412134-F25D-5443-B649-D778F9B8EA27}"/>
              </a:ext>
            </a:extLst>
          </p:cNvPr>
          <p:cNvSpPr/>
          <p:nvPr/>
        </p:nvSpPr>
        <p:spPr>
          <a:xfrm>
            <a:off x="7867257" y="5695770"/>
            <a:ext cx="144184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4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26AAE-235E-1C41-A34D-ADCC1922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E349-AA6A-A848-A569-E3EACAB8E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Doctors can benefit from including a machine learning classification model as part of the first stage of diagnosis for CHD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Classification model should be tuned to maximize recall for patients that are high risk for CHD (</a:t>
            </a:r>
            <a:r>
              <a:rPr lang="en-US" sz="2400" dirty="0" err="1"/>
              <a:t>ie</a:t>
            </a:r>
            <a:r>
              <a:rPr lang="en-US" sz="2400" dirty="0"/>
              <a:t> minimize false negative predictions)</a:t>
            </a:r>
          </a:p>
        </p:txBody>
      </p:sp>
    </p:spTree>
    <p:extLst>
      <p:ext uri="{BB962C8B-B14F-4D97-AF65-F5344CB8AC3E}">
        <p14:creationId xmlns:p14="http://schemas.microsoft.com/office/powerpoint/2010/main" val="20805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40B210-A258-A24A-AEB6-D40B100E8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6A52C9-2E8D-AB47-8FD4-CB57157D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799" y="4343400"/>
            <a:ext cx="6164653" cy="1828800"/>
          </a:xfrm>
        </p:spPr>
        <p:txBody>
          <a:bodyPr anchor="b">
            <a:normAutofit/>
          </a:bodyPr>
          <a:lstStyle/>
          <a:p>
            <a:r>
              <a:rPr lang="en-US" sz="2800" dirty="0"/>
              <a:t>D. Alex Lou</a:t>
            </a:r>
          </a:p>
          <a:p>
            <a:r>
              <a:rPr lang="en-US" sz="2800" dirty="0"/>
              <a:t>d.alexlou17@gmail.com</a:t>
            </a:r>
          </a:p>
          <a:p>
            <a:r>
              <a:rPr lang="en-US" sz="2800" dirty="0" err="1"/>
              <a:t>alexlou.squarespace.com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148B8D-3AA7-8143-A177-2BF8431C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159000"/>
            <a:ext cx="40132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0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7796-B363-D449-8B2A-30D09ED6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 descr="The new high blood pressure definition amidst a paradigm shift">
            <a:extLst>
              <a:ext uri="{FF2B5EF4-FFF2-40B4-BE49-F238E27FC236}">
                <a16:creationId xmlns:a16="http://schemas.microsoft.com/office/drawing/2014/main" id="{FD9BC43A-E58F-8345-B93C-BA2F22287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9191" y="1910861"/>
            <a:ext cx="6093617" cy="44430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FE6D0F-D696-6344-B42B-1E1459459DD1}"/>
              </a:ext>
            </a:extLst>
          </p:cNvPr>
          <p:cNvSpPr txBox="1"/>
          <p:nvPr/>
        </p:nvSpPr>
        <p:spPr>
          <a:xfrm>
            <a:off x="3049190" y="6543012"/>
            <a:ext cx="57647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prohealthinsight.com/diseases-and-conditions/cardiovascular-diseases/high-blood-pressure/new-high-blood-pressure-definition-amidst-paradigm-shift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7699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922E-51F6-5143-8EA0-342E4BC9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1EAC2-85AB-1340-8711-FAC06378F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F1F07-4B3F-2048-ACBE-1AF3D6F5D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68" y="1699153"/>
            <a:ext cx="3090863" cy="490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06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768F-846F-884F-9192-6C294BC3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Major Risk Factors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4B20BE-1B04-7C48-B612-3EC45D7B9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6"/>
            <a:ext cx="4995334" cy="4106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Key Factors</a:t>
            </a:r>
          </a:p>
          <a:p>
            <a:r>
              <a:rPr lang="en-US" sz="2400" dirty="0"/>
              <a:t>High blood pressure</a:t>
            </a:r>
          </a:p>
          <a:p>
            <a:r>
              <a:rPr lang="en-US" sz="2400" dirty="0"/>
              <a:t>High LDL cholesterol</a:t>
            </a:r>
          </a:p>
          <a:p>
            <a:r>
              <a:rPr lang="en-US" sz="2400" dirty="0"/>
              <a:t>Smoking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Additional Factors</a:t>
            </a:r>
          </a:p>
          <a:p>
            <a:r>
              <a:rPr lang="en-US" sz="2400" dirty="0"/>
              <a:t>Diabetes</a:t>
            </a:r>
          </a:p>
          <a:p>
            <a:r>
              <a:rPr lang="en-US" sz="2400" dirty="0"/>
              <a:t>Overweight and obesity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1AF5F-FC74-7B4C-9132-8ED612DEEF55}"/>
              </a:ext>
            </a:extLst>
          </p:cNvPr>
          <p:cNvSpPr txBox="1"/>
          <p:nvPr/>
        </p:nvSpPr>
        <p:spPr>
          <a:xfrm>
            <a:off x="10221686" y="6248399"/>
            <a:ext cx="170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Source: CDC</a:t>
            </a:r>
          </a:p>
        </p:txBody>
      </p:sp>
    </p:spTree>
    <p:extLst>
      <p:ext uri="{BB962C8B-B14F-4D97-AF65-F5344CB8AC3E}">
        <p14:creationId xmlns:p14="http://schemas.microsoft.com/office/powerpoint/2010/main" val="87900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7768F-846F-884F-9192-6C294BC3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- CHD Risk Factors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4B20BE-1B04-7C48-B612-3EC45D7B9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6"/>
            <a:ext cx="4995334" cy="4106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Key Factors</a:t>
            </a:r>
          </a:p>
          <a:p>
            <a:r>
              <a:rPr lang="en-US" sz="2400" dirty="0"/>
              <a:t>High blood pressure</a:t>
            </a:r>
          </a:p>
          <a:p>
            <a:r>
              <a:rPr lang="en-US" sz="2400" dirty="0"/>
              <a:t>High LDL cholesterol</a:t>
            </a:r>
          </a:p>
          <a:p>
            <a:r>
              <a:rPr lang="en-US" sz="2400" dirty="0"/>
              <a:t>Smoking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/>
              <a:t>Additional Factors</a:t>
            </a:r>
          </a:p>
          <a:p>
            <a:r>
              <a:rPr lang="en-US" sz="2400" dirty="0"/>
              <a:t>Diabetes</a:t>
            </a:r>
          </a:p>
          <a:p>
            <a:r>
              <a:rPr lang="en-US" sz="2400" dirty="0"/>
              <a:t>Overweight and obesity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32CEEEE-E2E5-644F-AEF4-8E29CF8088DF}"/>
              </a:ext>
            </a:extLst>
          </p:cNvPr>
          <p:cNvSpPr/>
          <p:nvPr/>
        </p:nvSpPr>
        <p:spPr>
          <a:xfrm>
            <a:off x="4223656" y="2786743"/>
            <a:ext cx="870857" cy="1408489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DBC01-D67B-674D-817C-F613871E8DD8}"/>
              </a:ext>
            </a:extLst>
          </p:cNvPr>
          <p:cNvSpPr txBox="1"/>
          <p:nvPr/>
        </p:nvSpPr>
        <p:spPr>
          <a:xfrm>
            <a:off x="5550504" y="2873828"/>
            <a:ext cx="3668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49% </a:t>
            </a:r>
            <a:r>
              <a:rPr lang="en-US" sz="2400" dirty="0"/>
              <a:t>of American have at least 1 of these key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8C9AC9-367D-FA42-9C36-3F7CAB90F3B3}"/>
              </a:ext>
            </a:extLst>
          </p:cNvPr>
          <p:cNvSpPr txBox="1"/>
          <p:nvPr/>
        </p:nvSpPr>
        <p:spPr>
          <a:xfrm>
            <a:off x="10221686" y="6248399"/>
            <a:ext cx="1709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Source: CDC</a:t>
            </a:r>
          </a:p>
        </p:txBody>
      </p:sp>
    </p:spTree>
    <p:extLst>
      <p:ext uri="{BB962C8B-B14F-4D97-AF65-F5344CB8AC3E}">
        <p14:creationId xmlns:p14="http://schemas.microsoft.com/office/powerpoint/2010/main" val="424343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3CCE-9477-2E41-A727-5C0FDAE8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Coronary Heart Disease (CHD)?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11F5-BE65-D04F-9D61-003449698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73033"/>
          </a:xfrm>
        </p:spPr>
        <p:txBody>
          <a:bodyPr>
            <a:normAutofit/>
          </a:bodyPr>
          <a:lstStyle/>
          <a:p>
            <a:r>
              <a:rPr lang="en-US" sz="2400" dirty="0"/>
              <a:t>CHD tends to develop when cholesterol builds up on the artery walls, creating plaques. These plaques cause the arteries to narrow, reducing blood flow to the heart. A clot can sometimes obstruct the blood flow, causing serious health problems.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About </a:t>
            </a:r>
            <a:r>
              <a:rPr lang="en-US" sz="2400" b="1" u="sng" dirty="0"/>
              <a:t>610,000 people</a:t>
            </a:r>
            <a:r>
              <a:rPr lang="en-US" sz="2400" dirty="0"/>
              <a:t> die of heart disease in the United States every year–that’s </a:t>
            </a:r>
            <a:r>
              <a:rPr lang="en-US" sz="2400" b="1" u="sng" dirty="0"/>
              <a:t>1 in every 4 deaths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CHD is the most common type of heart disease, killing over </a:t>
            </a:r>
            <a:r>
              <a:rPr lang="en-US" sz="2400" b="1" u="sng" dirty="0"/>
              <a:t>370,000 people</a:t>
            </a:r>
            <a:r>
              <a:rPr lang="en-US" sz="2400" dirty="0"/>
              <a:t> annually in the U.S.</a:t>
            </a:r>
          </a:p>
        </p:txBody>
      </p:sp>
    </p:spTree>
    <p:extLst>
      <p:ext uri="{BB962C8B-B14F-4D97-AF65-F5344CB8AC3E}">
        <p14:creationId xmlns:p14="http://schemas.microsoft.com/office/powerpoint/2010/main" val="140237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903D-6C2F-DD4A-ABC9-D5B70C0CF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A67FB1-ED61-5241-9E4A-5E14F8412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549" y="1907077"/>
            <a:ext cx="6005928" cy="39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922E-51F6-5143-8EA0-342E4BC9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1EAC2-85AB-1340-8711-FAC06378F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10" y="2286000"/>
            <a:ext cx="9895621" cy="2359595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400" u="sng" dirty="0"/>
              <a:t>Logistic Regression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B86EC-9236-1E49-A060-7FEA9D5E0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11" y="3429000"/>
            <a:ext cx="6892418" cy="222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2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F04A-3CF9-DC42-97C9-860BFF20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3F1DA46-B955-FE4C-95EB-F0671B6E1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304" y="2133601"/>
            <a:ext cx="5551373" cy="38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0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5575-49E3-9943-99A4-E61FFBD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currently diagnose </a:t>
            </a:r>
            <a:r>
              <a:rPr lang="en-US" dirty="0" err="1"/>
              <a:t>Chd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14158-B98E-274B-A3BC-CE8EEF85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3927230"/>
            <a:ext cx="5557837" cy="2297723"/>
          </a:xfrm>
        </p:spPr>
        <p:txBody>
          <a:bodyPr>
            <a:noAutofit/>
          </a:bodyPr>
          <a:lstStyle/>
          <a:p>
            <a:r>
              <a:rPr lang="en-US" sz="2400" dirty="0"/>
              <a:t>He or she may check your cholesterol levels and blood pressure. </a:t>
            </a:r>
          </a:p>
          <a:p>
            <a:r>
              <a:rPr lang="en-US" sz="2400" dirty="0"/>
              <a:t>Your doctor also will want to know about your lifestyle and family 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C7416-65CF-A343-A659-1819F8753D46}"/>
              </a:ext>
            </a:extLst>
          </p:cNvPr>
          <p:cNvSpPr txBox="1"/>
          <p:nvPr/>
        </p:nvSpPr>
        <p:spPr>
          <a:xfrm>
            <a:off x="855785" y="2575821"/>
            <a:ext cx="5387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doctor can determine your risk for CHD by checking the following:</a:t>
            </a:r>
          </a:p>
        </p:txBody>
      </p:sp>
      <p:pic>
        <p:nvPicPr>
          <p:cNvPr id="14" name="Content Placeholder 13" descr="Free picture; doctor, blood, pressure, exam">
            <a:extLst>
              <a:ext uri="{FF2B5EF4-FFF2-40B4-BE49-F238E27FC236}">
                <a16:creationId xmlns:a16="http://schemas.microsoft.com/office/drawing/2014/main" id="{C31AC8C2-9E47-6241-9B3D-78531AA311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47780" y="2235829"/>
            <a:ext cx="2639219" cy="3988153"/>
          </a:xfrm>
        </p:spPr>
      </p:pic>
    </p:spTree>
    <p:extLst>
      <p:ext uri="{BB962C8B-B14F-4D97-AF65-F5344CB8AC3E}">
        <p14:creationId xmlns:p14="http://schemas.microsoft.com/office/powerpoint/2010/main" val="2286459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5575-49E3-9943-99A4-E61FFBDE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currently diagnose </a:t>
            </a:r>
            <a:r>
              <a:rPr lang="en-US" dirty="0" err="1"/>
              <a:t>Chd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14158-B98E-274B-A3BC-CE8EEF855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661138"/>
            <a:ext cx="5715000" cy="3563816"/>
          </a:xfrm>
        </p:spPr>
        <p:txBody>
          <a:bodyPr>
            <a:normAutofit/>
          </a:bodyPr>
          <a:lstStyle/>
          <a:p>
            <a:r>
              <a:rPr lang="en-US" sz="2400" dirty="0"/>
              <a:t>Electrocardiogram (ECG or EKG)</a:t>
            </a:r>
          </a:p>
          <a:p>
            <a:r>
              <a:rPr lang="en-US" sz="2400" dirty="0"/>
              <a:t>Echocardiogram (ECG)</a:t>
            </a:r>
          </a:p>
          <a:p>
            <a:r>
              <a:rPr lang="en-US" sz="2400" dirty="0"/>
              <a:t>Chest X-ray</a:t>
            </a:r>
          </a:p>
          <a:p>
            <a:r>
              <a:rPr lang="en-US" sz="2400" dirty="0"/>
              <a:t>Exercise stress test</a:t>
            </a:r>
          </a:p>
          <a:p>
            <a:r>
              <a:rPr lang="en-US" sz="2400" dirty="0"/>
              <a:t>Coronary angiogram</a:t>
            </a:r>
          </a:p>
          <a:p>
            <a:r>
              <a:rPr lang="en-US" sz="2400" dirty="0"/>
              <a:t>Cardiac catheterization</a:t>
            </a:r>
          </a:p>
          <a:p>
            <a:r>
              <a:rPr lang="en-US" sz="2400" dirty="0"/>
              <a:t>Cardiac computed tomography (CT) scan</a:t>
            </a:r>
            <a:r>
              <a:rPr lang="en-US" dirty="0"/>
              <a:t> </a:t>
            </a:r>
          </a:p>
        </p:txBody>
      </p:sp>
      <p:pic>
        <p:nvPicPr>
          <p:cNvPr id="6" name="Content Placeholder 5" descr="SQTL (Síndrome QT largo) y Anestesia">
            <a:extLst>
              <a:ext uri="{FF2B5EF4-FFF2-40B4-BE49-F238E27FC236}">
                <a16:creationId xmlns:a16="http://schemas.microsoft.com/office/drawing/2014/main" id="{BC0F4C20-4759-C444-8C31-CBEC37E1AE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19634" y="2576879"/>
            <a:ext cx="4886566" cy="3648075"/>
          </a:xfrm>
        </p:spPr>
      </p:pic>
    </p:spTree>
    <p:extLst>
      <p:ext uri="{BB962C8B-B14F-4D97-AF65-F5344CB8AC3E}">
        <p14:creationId xmlns:p14="http://schemas.microsoft.com/office/powerpoint/2010/main" val="6682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5385E-8DD3-6C4F-AC18-54845474B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Machine Learning help?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BA775-3F47-A843-BA4A-E9894FD12C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Additional first stage diagnostic tool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Able to factor in other complex phenomena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CD3B46-B453-A649-B5BA-499628713A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7562" y="2535767"/>
            <a:ext cx="6062319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7310-6EE7-7148-8956-E93CBBD4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Framingham study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B9E0D8-0FFD-0D4B-AF01-3A2BE2EE1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70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Target Variable: </a:t>
            </a:r>
          </a:p>
          <a:p>
            <a:pPr lvl="1"/>
            <a:r>
              <a:rPr lang="en-US" sz="2400" dirty="0"/>
              <a:t>10 Year Coronary Heart Disease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/>
              <a:t>Features:</a:t>
            </a:r>
          </a:p>
          <a:p>
            <a:pPr lvl="1"/>
            <a:r>
              <a:rPr lang="en-US" sz="2400" dirty="0"/>
              <a:t>Gender, Age, Current Smoker, Cigarettes Per Day, BP Meds, Prevalent Stroke, Prevalent Hypertension, Diabetes, Total Cholesterol, Systolic BP, Diastolic BP, BMI, Resting Heart Rate,  Glucose, Education</a:t>
            </a:r>
          </a:p>
        </p:txBody>
      </p:sp>
    </p:spTree>
    <p:extLst>
      <p:ext uri="{BB962C8B-B14F-4D97-AF65-F5344CB8AC3E}">
        <p14:creationId xmlns:p14="http://schemas.microsoft.com/office/powerpoint/2010/main" val="112067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3061-A2B9-8C4E-B931-CEF87DC7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a model’s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9ECD-87E3-8B49-A4D6-80553E07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Ideal world:</a:t>
            </a:r>
          </a:p>
          <a:p>
            <a:pPr lvl="1"/>
            <a:r>
              <a:rPr lang="en-US" sz="2400" dirty="0"/>
              <a:t>Correctly predict the CHD for patients that actually developed CHD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Which misprediction is more costly?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950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3061-A2B9-8C4E-B931-CEF87DC7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a model’s success?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9ECD-87E3-8B49-A4D6-80553E07C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Ideal world:</a:t>
            </a:r>
          </a:p>
          <a:p>
            <a:pPr lvl="1"/>
            <a:r>
              <a:rPr lang="en-US" sz="2400" dirty="0"/>
              <a:t>Correctly predict the CHD for patients that actually developed CHD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Which misprediction is more costly?</a:t>
            </a:r>
          </a:p>
          <a:p>
            <a:pPr marL="457200" lvl="1" indent="0" algn="ctr">
              <a:buNone/>
            </a:pPr>
            <a:endParaRPr lang="en-US" sz="2400" dirty="0"/>
          </a:p>
          <a:p>
            <a:pPr marL="457200" lvl="1" indent="0" algn="ctr">
              <a:buNone/>
            </a:pPr>
            <a:r>
              <a:rPr lang="en-US" sz="2800" dirty="0"/>
              <a:t>Predicting no CHD when in actuality you are at high risk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A5B1EC-6551-CE4C-B5BB-4CBF6F2077BC}"/>
              </a:ext>
            </a:extLst>
          </p:cNvPr>
          <p:cNvSpPr/>
          <p:nvPr/>
        </p:nvSpPr>
        <p:spPr>
          <a:xfrm>
            <a:off x="1829597" y="4944070"/>
            <a:ext cx="8305003" cy="5931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C757-6566-944A-B576-7F62223B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47D3A7-CE90-8745-9F70-3416A61A7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1" y="2300420"/>
            <a:ext cx="4995332" cy="36491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	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	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5EDF1A-F729-1F41-A8B6-00C33D6D7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032308"/>
              </p:ext>
            </p:extLst>
          </p:nvPr>
        </p:nvGraphicFramePr>
        <p:xfrm>
          <a:off x="6510865" y="3391132"/>
          <a:ext cx="4995333" cy="275466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65111">
                  <a:extLst>
                    <a:ext uri="{9D8B030D-6E8A-4147-A177-3AD203B41FA5}">
                      <a16:colId xmlns:a16="http://schemas.microsoft.com/office/drawing/2014/main" val="4032805246"/>
                    </a:ext>
                  </a:extLst>
                </a:gridCol>
                <a:gridCol w="1665111">
                  <a:extLst>
                    <a:ext uri="{9D8B030D-6E8A-4147-A177-3AD203B41FA5}">
                      <a16:colId xmlns:a16="http://schemas.microsoft.com/office/drawing/2014/main" val="671599097"/>
                    </a:ext>
                  </a:extLst>
                </a:gridCol>
                <a:gridCol w="1665111">
                  <a:extLst>
                    <a:ext uri="{9D8B030D-6E8A-4147-A177-3AD203B41FA5}">
                      <a16:colId xmlns:a16="http://schemas.microsoft.com/office/drawing/2014/main" val="1729053989"/>
                    </a:ext>
                  </a:extLst>
                </a:gridCol>
              </a:tblGrid>
              <a:tr h="918223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CHD 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CHD</a:t>
                      </a:r>
                    </a:p>
                    <a:p>
                      <a:pPr algn="ctr"/>
                      <a:r>
                        <a:rPr lang="en-US" sz="2000" dirty="0"/>
                        <a:t>(Predicted)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14396"/>
                  </a:ext>
                </a:extLst>
              </a:tr>
              <a:tr h="9182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 CHD</a:t>
                      </a:r>
                    </a:p>
                    <a:p>
                      <a:pPr algn="ctr"/>
                      <a:r>
                        <a:rPr lang="en-US" sz="2000" dirty="0"/>
                        <a:t>(Actual)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344845"/>
                  </a:ext>
                </a:extLst>
              </a:tr>
              <a:tr h="9182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CHD</a:t>
                      </a:r>
                    </a:p>
                    <a:p>
                      <a:pPr algn="ctr"/>
                      <a:r>
                        <a:rPr lang="en-US" sz="2000" dirty="0"/>
                        <a:t>(Actual)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610794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ED244E-A9F7-A643-9B4B-460265CCF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2967567"/>
            <a:ext cx="4995334" cy="364913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Predicted </a:t>
            </a:r>
            <a:r>
              <a:rPr lang="en-US" sz="3600" b="1" dirty="0"/>
              <a:t>64%</a:t>
            </a:r>
            <a:r>
              <a:rPr lang="en-US" sz="2800" b="1" dirty="0"/>
              <a:t> </a:t>
            </a:r>
            <a:r>
              <a:rPr lang="en-US" sz="2800" dirty="0"/>
              <a:t>of patients that actually developed CHD.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B537B-1224-D74C-850D-8999223DE9B9}"/>
              </a:ext>
            </a:extLst>
          </p:cNvPr>
          <p:cNvSpPr txBox="1"/>
          <p:nvPr/>
        </p:nvSpPr>
        <p:spPr>
          <a:xfrm>
            <a:off x="6945837" y="2365640"/>
            <a:ext cx="4125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Set:</a:t>
            </a:r>
          </a:p>
          <a:p>
            <a:r>
              <a:rPr lang="en-US" sz="2400" dirty="0"/>
              <a:t>Data the model has never seen</a:t>
            </a:r>
          </a:p>
        </p:txBody>
      </p:sp>
    </p:spTree>
    <p:extLst>
      <p:ext uri="{BB962C8B-B14F-4D97-AF65-F5344CB8AC3E}">
        <p14:creationId xmlns:p14="http://schemas.microsoft.com/office/powerpoint/2010/main" val="2139652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{00D742E7-CA5D-5A4F-8449-E44750A73313}tf10001058</Template>
  <TotalTime>4030</TotalTime>
  <Words>600</Words>
  <Application>Microsoft Macintosh PowerPoint</Application>
  <PresentationFormat>Widescreen</PresentationFormat>
  <Paragraphs>154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Celestial</vt:lpstr>
      <vt:lpstr>Applying Machine Learning to cardiology:   Predicting coronary Heart disease</vt:lpstr>
      <vt:lpstr>What is Coronary Heart Disease (CHD)?</vt:lpstr>
      <vt:lpstr>How do we currently diagnose Chd?</vt:lpstr>
      <vt:lpstr>How do we currently diagnose Chd?</vt:lpstr>
      <vt:lpstr>How can Machine Learning help?</vt:lpstr>
      <vt:lpstr>Data - Framingham study</vt:lpstr>
      <vt:lpstr>How do we measure a model’s success?</vt:lpstr>
      <vt:lpstr>How do we measure a model’s success?</vt:lpstr>
      <vt:lpstr>Logistic Regression Model</vt:lpstr>
      <vt:lpstr>Logistic Regression Model</vt:lpstr>
      <vt:lpstr>Logistic Regression Model</vt:lpstr>
      <vt:lpstr>Logistic Regression Model</vt:lpstr>
      <vt:lpstr>Logistic Regression Model</vt:lpstr>
      <vt:lpstr>Conclusion</vt:lpstr>
      <vt:lpstr>Thank you</vt:lpstr>
      <vt:lpstr>Appendix</vt:lpstr>
      <vt:lpstr>Appendix</vt:lpstr>
      <vt:lpstr>Appendix - Major Risk Factors</vt:lpstr>
      <vt:lpstr>Appendix - CHD Risk Factors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A.i. Applied to cardiology:   Predicting coronary Heart disease</dc:title>
  <dc:creator>d.alexlou17@gmail.com</dc:creator>
  <cp:lastModifiedBy>d.alexlou17@gmail.com</cp:lastModifiedBy>
  <cp:revision>45</cp:revision>
  <dcterms:created xsi:type="dcterms:W3CDTF">2019-08-05T20:43:57Z</dcterms:created>
  <dcterms:modified xsi:type="dcterms:W3CDTF">2019-08-08T15:54:46Z</dcterms:modified>
</cp:coreProperties>
</file>